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sldIdLst>
    <p:sldId id="256" r:id="rId2"/>
    <p:sldId id="257" r:id="rId3"/>
    <p:sldId id="258" r:id="rId4"/>
    <p:sldId id="259" r:id="rId5"/>
    <p:sldId id="260" r:id="rId6"/>
    <p:sldId id="261" r:id="rId7"/>
    <p:sldId id="262" r:id="rId8"/>
    <p:sldId id="263"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20D0821E-3175-4F78-B990-97C644596933}"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2"/>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2"/>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5"/>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20D0821E-3175-4F78-B990-97C644596933}" type="slidenum">
              <a:rPr lang="en-US" smtClean="0"/>
              <a:t>‹#›</a:t>
            </a:fld>
            <a:endParaRPr lang="en-US" dirty="0"/>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1"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1859758"/>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1" y="2514601"/>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6" y="2514601"/>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1"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20D0821E-3175-4F78-B990-97C644596933}" type="slidenum">
              <a:rPr lang="en-US" smtClean="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12" name="Right Triangle 11"/>
          <p:cNvSpPr/>
          <p:nvPr/>
        </p:nvSpPr>
        <p:spPr>
          <a:xfrm rot="420000" flipV="1">
            <a:off x="8004135"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dirty="0"/>
          </a:p>
        </p:txBody>
      </p:sp>
      <p:sp>
        <p:nvSpPr>
          <p:cNvPr id="2" name="Title 1"/>
          <p:cNvSpPr>
            <a:spLocks noGrp="1"/>
          </p:cNvSpPr>
          <p:nvPr>
            <p:ph type="title"/>
          </p:nvPr>
        </p:nvSpPr>
        <p:spPr>
          <a:xfrm>
            <a:off x="609600" y="1176997"/>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E40645BD-2FE2-430B-81D2-93B4A5F2AEC9}" type="datetimeFigureOut">
              <a:rPr lang="en-US" smtClean="0"/>
              <a:t>5/6/2013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1"/>
            <a:ext cx="609600" cy="365125"/>
          </a:xfrm>
        </p:spPr>
        <p:txBody>
          <a:bodyPr/>
          <a:lstStyle/>
          <a:p>
            <a:fld id="{20D0821E-3175-4F78-B990-97C644596933}" type="slidenum">
              <a:rPr lang="en-US" smtClean="0"/>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dirty="0" smtClean="0"/>
              <a:t>Click icon to add picture</a:t>
            </a:r>
            <a:endParaRPr kumimoji="0" lang="en-US" dirty="0"/>
          </a:p>
        </p:txBody>
      </p:sp>
      <p:sp>
        <p:nvSpPr>
          <p:cNvPr id="10" name="Freeform 9"/>
          <p:cNvSpPr>
            <a:spLocks/>
          </p:cNvSpPr>
          <p:nvPr/>
        </p:nvSpPr>
        <p:spPr bwMode="auto">
          <a:xfrm flipV="1">
            <a:off x="-9526" y="5816601"/>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11" name="Freeform 10"/>
          <p:cNvSpPr>
            <a:spLocks/>
          </p:cNvSpPr>
          <p:nvPr/>
        </p:nvSpPr>
        <p:spPr bwMode="auto">
          <a:xfrm flipV="1">
            <a:off x="4381501" y="6219826"/>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6" y="-7144"/>
            <a:ext cx="9163051"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8" name="Freeform 7"/>
          <p:cNvSpPr>
            <a:spLocks/>
          </p:cNvSpPr>
          <p:nvPr/>
        </p:nvSpPr>
        <p:spPr bwMode="auto">
          <a:xfrm>
            <a:off x="4381501"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dirty="0">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1"/>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E40645BD-2FE2-430B-81D2-93B4A5F2AEC9}" type="datetimeFigureOut">
              <a:rPr lang="en-US" smtClean="0"/>
              <a:t>5/6/2013</a:t>
            </a:fld>
            <a:endParaRPr lang="en-US" dirty="0"/>
          </a:p>
        </p:txBody>
      </p:sp>
      <p:sp>
        <p:nvSpPr>
          <p:cNvPr id="22" name="Footer Placeholder 21"/>
          <p:cNvSpPr>
            <a:spLocks noGrp="1"/>
          </p:cNvSpPr>
          <p:nvPr>
            <p:ph type="ftr" sz="quarter" idx="3"/>
          </p:nvPr>
        </p:nvSpPr>
        <p:spPr>
          <a:xfrm>
            <a:off x="2667000" y="6356351"/>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1"/>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20D0821E-3175-4F78-B990-97C644596933}" type="slidenum">
              <a:rPr lang="en-US" smtClean="0"/>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gr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www.elnino.noaa.gov/" TargetMode="Externa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hyperlink" Target="http://www.elnino.noaa.gov/lanina_new_faq.html"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www.bom.gov.au/climate/enso/history/ln-2010-12/ENSO-when.shtml" TargetMode="External"/><Relationship Id="rId2" Type="http://schemas.openxmlformats.org/officeDocument/2006/relationships/hyperlink" Target="http://www.elnino.noaa.gov/lanina_new_faq.html" TargetMode="Externa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hyperlink" Target="http://www.bom.gov.au/climate/enso/history/ln-2010-12/ENSO-when.shtml" TargetMode="Externa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hyperlink" Target="http://www.oc.nps.edu/webmodules/ENSO/economic.html"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hyperlink" Target="http://library.thinkquest.org/5818/elnino.html" TargetMode="External"/><Relationship Id="rId2" Type="http://schemas.openxmlformats.org/officeDocument/2006/relationships/hyperlink" Target="http://www.elnino.noaa.gov/lanina_new_faq.html" TargetMode="Externa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hyperlink" Target="http://sealevel.jpl.nasa.gov/science/elninopdo/learnmoreninonina/" TargetMode="External"/><Relationship Id="rId7" Type="http://schemas.openxmlformats.org/officeDocument/2006/relationships/image" Target="../media/image4.png"/><Relationship Id="rId2" Type="http://schemas.openxmlformats.org/officeDocument/2006/relationships/hyperlink" Target="http://www.education.noaa.gov/Weather_and_Atmosphere/El_Nino.html" TargetMode="External"/><Relationship Id="rId1" Type="http://schemas.openxmlformats.org/officeDocument/2006/relationships/slideLayout" Target="../slideLayouts/slideLayout3.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hyperlink" Target="http://myweb.rollins.edu/jsiry/GlobEcology.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462351" y="3886200"/>
            <a:ext cx="7854696" cy="1524000"/>
          </a:xfrm>
        </p:spPr>
        <p:txBody>
          <a:bodyPr>
            <a:normAutofit fontScale="92500" lnSpcReduction="10000"/>
          </a:bodyPr>
          <a:lstStyle/>
          <a:p>
            <a:pPr algn="ctr"/>
            <a:r>
              <a:rPr lang="en-US" dirty="0" smtClean="0">
                <a:solidFill>
                  <a:schemeClr val="accent4">
                    <a:lumMod val="60000"/>
                    <a:lumOff val="40000"/>
                  </a:schemeClr>
                </a:solidFill>
              </a:rPr>
              <a:t>Created by: </a:t>
            </a:r>
            <a:r>
              <a:rPr lang="en-US" sz="3200" dirty="0" smtClean="0">
                <a:solidFill>
                  <a:schemeClr val="accent4">
                    <a:lumMod val="60000"/>
                    <a:lumOff val="40000"/>
                  </a:schemeClr>
                </a:solidFill>
                <a:latin typeface="Blackadder ITC" pitchFamily="82" charset="0"/>
              </a:rPr>
              <a:t>Christopher Elias Hicks</a:t>
            </a:r>
          </a:p>
          <a:p>
            <a:pPr algn="ctr"/>
            <a:r>
              <a:rPr lang="en-US" sz="3200" dirty="0" smtClean="0">
                <a:solidFill>
                  <a:schemeClr val="accent4">
                    <a:lumMod val="60000"/>
                    <a:lumOff val="40000"/>
                  </a:schemeClr>
                </a:solidFill>
              </a:rPr>
              <a:t>3</a:t>
            </a:r>
            <a:r>
              <a:rPr lang="en-US" sz="3200" baseline="30000" dirty="0" smtClean="0">
                <a:solidFill>
                  <a:schemeClr val="accent4">
                    <a:lumMod val="60000"/>
                    <a:lumOff val="40000"/>
                  </a:schemeClr>
                </a:solidFill>
              </a:rPr>
              <a:t>rd</a:t>
            </a:r>
            <a:r>
              <a:rPr lang="en-US" sz="3200" dirty="0" smtClean="0">
                <a:solidFill>
                  <a:schemeClr val="accent4">
                    <a:lumMod val="60000"/>
                    <a:lumOff val="40000"/>
                  </a:schemeClr>
                </a:solidFill>
              </a:rPr>
              <a:t> </a:t>
            </a:r>
            <a:r>
              <a:rPr lang="en-US" sz="3200" dirty="0">
                <a:solidFill>
                  <a:schemeClr val="accent4">
                    <a:lumMod val="60000"/>
                    <a:lumOff val="40000"/>
                  </a:schemeClr>
                </a:solidFill>
              </a:rPr>
              <a:t>B</a:t>
            </a:r>
            <a:r>
              <a:rPr lang="en-US" sz="3200" dirty="0" smtClean="0">
                <a:solidFill>
                  <a:schemeClr val="accent4">
                    <a:lumMod val="60000"/>
                    <a:lumOff val="40000"/>
                  </a:schemeClr>
                </a:solidFill>
              </a:rPr>
              <a:t>lock Science</a:t>
            </a:r>
          </a:p>
          <a:p>
            <a:pPr algn="ctr"/>
            <a:r>
              <a:rPr lang="en-US" sz="3200" dirty="0" smtClean="0">
                <a:solidFill>
                  <a:schemeClr val="accent4">
                    <a:lumMod val="60000"/>
                    <a:lumOff val="40000"/>
                  </a:schemeClr>
                </a:solidFill>
              </a:rPr>
              <a:t>Mr. Shepard</a:t>
            </a:r>
            <a:endParaRPr lang="en-US" sz="3200" dirty="0">
              <a:solidFill>
                <a:schemeClr val="accent4">
                  <a:lumMod val="60000"/>
                  <a:lumOff val="40000"/>
                </a:schemeClr>
              </a:solidFill>
            </a:endParaRPr>
          </a:p>
        </p:txBody>
      </p:sp>
      <p:sp>
        <p:nvSpPr>
          <p:cNvPr id="4" name="Rectangle 3"/>
          <p:cNvSpPr/>
          <p:nvPr/>
        </p:nvSpPr>
        <p:spPr>
          <a:xfrm>
            <a:off x="1465661" y="1447800"/>
            <a:ext cx="5848076" cy="1938992"/>
          </a:xfrm>
          <a:prstGeom prst="rect">
            <a:avLst/>
          </a:prstGeom>
          <a:noFill/>
        </p:spPr>
        <p:txBody>
          <a:bodyPr wrap="none" lIns="91440" tIns="45720" rIns="91440" bIns="45720">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a:r>
              <a:rPr lang="en-US" sz="4000" b="1" cap="none" spc="0" dirty="0" smtClean="0">
                <a:ln/>
                <a:solidFill>
                  <a:schemeClr val="accent4">
                    <a:lumMod val="60000"/>
                    <a:lumOff val="40000"/>
                  </a:schemeClr>
                </a:solidFill>
                <a:effectLst/>
                <a:latin typeface="Algerian" pitchFamily="82" charset="0"/>
              </a:rPr>
              <a:t>El Niño and la Niña: </a:t>
            </a:r>
          </a:p>
          <a:p>
            <a:pPr algn="ctr"/>
            <a:r>
              <a:rPr lang="en-US" sz="4000" b="1" cap="none" spc="0" dirty="0" smtClean="0">
                <a:ln/>
                <a:solidFill>
                  <a:schemeClr val="accent4">
                    <a:lumMod val="60000"/>
                    <a:lumOff val="40000"/>
                  </a:schemeClr>
                </a:solidFill>
                <a:effectLst/>
                <a:latin typeface="Algerian" pitchFamily="82" charset="0"/>
              </a:rPr>
              <a:t>A thing that affects</a:t>
            </a:r>
          </a:p>
          <a:p>
            <a:pPr algn="ctr"/>
            <a:r>
              <a:rPr lang="en-US" sz="4000" b="1" cap="none" spc="0" dirty="0" smtClean="0">
                <a:ln/>
                <a:solidFill>
                  <a:schemeClr val="accent4">
                    <a:lumMod val="60000"/>
                    <a:lumOff val="40000"/>
                  </a:schemeClr>
                </a:solidFill>
                <a:effectLst/>
                <a:latin typeface="Algerian" pitchFamily="82" charset="0"/>
              </a:rPr>
              <a:t> everyone</a:t>
            </a:r>
            <a:endParaRPr lang="en-US" sz="4000" b="1" cap="none" spc="0" dirty="0">
              <a:ln/>
              <a:solidFill>
                <a:schemeClr val="accent4">
                  <a:lumMod val="60000"/>
                  <a:lumOff val="40000"/>
                </a:schemeClr>
              </a:solidFill>
              <a:effectLst/>
            </a:endParaRPr>
          </a:p>
        </p:txBody>
      </p:sp>
    </p:spTree>
    <p:extLst>
      <p:ext uri="{BB962C8B-B14F-4D97-AF65-F5344CB8AC3E}">
        <p14:creationId xmlns:p14="http://schemas.microsoft.com/office/powerpoint/2010/main" val="3715238104"/>
      </p:ext>
    </p:extLst>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381000"/>
            <a:ext cx="7772400" cy="1362456"/>
          </a:xfrm>
        </p:spPr>
        <p:txBody>
          <a:bodyPr/>
          <a:lstStyle/>
          <a:p>
            <a:r>
              <a:rPr lang="en-US" dirty="0" smtClean="0"/>
              <a:t>                   </a:t>
            </a:r>
            <a:r>
              <a:rPr lang="en-US" dirty="0" smtClean="0">
                <a:solidFill>
                  <a:schemeClr val="accent4">
                    <a:lumMod val="60000"/>
                    <a:lumOff val="40000"/>
                  </a:schemeClr>
                </a:solidFill>
              </a:rPr>
              <a:t>What</a:t>
            </a:r>
            <a:endParaRPr lang="en-US" dirty="0">
              <a:solidFill>
                <a:schemeClr val="accent4">
                  <a:lumMod val="60000"/>
                  <a:lumOff val="40000"/>
                </a:schemeClr>
              </a:solidFill>
            </a:endParaRPr>
          </a:p>
        </p:txBody>
      </p:sp>
      <p:sp>
        <p:nvSpPr>
          <p:cNvPr id="5" name="Text Placeholder 4"/>
          <p:cNvSpPr>
            <a:spLocks noGrp="1"/>
          </p:cNvSpPr>
          <p:nvPr>
            <p:ph type="body" idx="1"/>
          </p:nvPr>
        </p:nvSpPr>
        <p:spPr>
          <a:xfrm>
            <a:off x="530352" y="2704664"/>
            <a:ext cx="7772400" cy="3772336"/>
          </a:xfrm>
        </p:spPr>
        <p:txBody>
          <a:bodyPr>
            <a:noAutofit/>
          </a:bodyPr>
          <a:lstStyle/>
          <a:p>
            <a:r>
              <a:rPr lang="en-US" sz="2800" dirty="0">
                <a:solidFill>
                  <a:schemeClr val="accent4">
                    <a:lumMod val="60000"/>
                    <a:lumOff val="40000"/>
                  </a:schemeClr>
                </a:solidFill>
              </a:rPr>
              <a:t>El </a:t>
            </a:r>
            <a:r>
              <a:rPr lang="en-US" sz="2800" dirty="0" smtClean="0">
                <a:solidFill>
                  <a:schemeClr val="accent4">
                    <a:lumMod val="60000"/>
                    <a:lumOff val="40000"/>
                  </a:schemeClr>
                </a:solidFill>
              </a:rPr>
              <a:t>Niño and La </a:t>
            </a:r>
            <a:r>
              <a:rPr lang="en-US" sz="2800" dirty="0">
                <a:solidFill>
                  <a:schemeClr val="accent4">
                    <a:lumMod val="60000"/>
                    <a:lumOff val="40000"/>
                  </a:schemeClr>
                </a:solidFill>
              </a:rPr>
              <a:t>Niña </a:t>
            </a:r>
            <a:r>
              <a:rPr lang="en-US" sz="2800" dirty="0" smtClean="0">
                <a:solidFill>
                  <a:schemeClr val="accent4">
                    <a:lumMod val="60000"/>
                    <a:lumOff val="40000"/>
                  </a:schemeClr>
                </a:solidFill>
              </a:rPr>
              <a:t>are weather conditions where the weather is warmer or cooler than normal. </a:t>
            </a:r>
            <a:r>
              <a:rPr lang="en-US" sz="2800" dirty="0">
                <a:solidFill>
                  <a:schemeClr val="accent4">
                    <a:lumMod val="60000"/>
                    <a:lumOff val="40000"/>
                  </a:schemeClr>
                </a:solidFill>
              </a:rPr>
              <a:t>El </a:t>
            </a:r>
            <a:r>
              <a:rPr lang="en-US" sz="2800" dirty="0" smtClean="0">
                <a:solidFill>
                  <a:schemeClr val="accent4">
                    <a:lumMod val="60000"/>
                    <a:lumOff val="40000"/>
                  </a:schemeClr>
                </a:solidFill>
              </a:rPr>
              <a:t>Niño is when it is warmer than normal. La </a:t>
            </a:r>
            <a:r>
              <a:rPr lang="en-US" sz="2800" dirty="0">
                <a:solidFill>
                  <a:schemeClr val="accent4">
                    <a:lumMod val="60000"/>
                    <a:lumOff val="40000"/>
                  </a:schemeClr>
                </a:solidFill>
              </a:rPr>
              <a:t>Niña </a:t>
            </a:r>
            <a:r>
              <a:rPr lang="en-US" sz="2800" dirty="0" smtClean="0">
                <a:solidFill>
                  <a:schemeClr val="accent4">
                    <a:lumMod val="60000"/>
                    <a:lumOff val="40000"/>
                  </a:schemeClr>
                </a:solidFill>
              </a:rPr>
              <a:t>is when it is colder than normal. Both of these can cause a global change in our weather.</a:t>
            </a:r>
          </a:p>
          <a:p>
            <a:endParaRPr lang="en-US" sz="2800" dirty="0" smtClean="0">
              <a:solidFill>
                <a:schemeClr val="accent4">
                  <a:lumMod val="60000"/>
                  <a:lumOff val="40000"/>
                </a:schemeClr>
              </a:solidFill>
            </a:endParaRPr>
          </a:p>
          <a:p>
            <a:r>
              <a:rPr lang="en-US" sz="2000" dirty="0">
                <a:solidFill>
                  <a:schemeClr val="accent4">
                    <a:lumMod val="60000"/>
                    <a:lumOff val="40000"/>
                  </a:schemeClr>
                </a:solidFill>
              </a:rPr>
              <a:t>NOAA's El Niño </a:t>
            </a:r>
            <a:r>
              <a:rPr lang="en-US" sz="2000" dirty="0" smtClean="0">
                <a:solidFill>
                  <a:schemeClr val="accent4">
                    <a:lumMod val="60000"/>
                    <a:lumOff val="40000"/>
                  </a:schemeClr>
                </a:solidFill>
              </a:rPr>
              <a:t>Page  5/3/2013</a:t>
            </a:r>
            <a:endParaRPr lang="en-US" sz="2000" dirty="0">
              <a:solidFill>
                <a:schemeClr val="accent4">
                  <a:lumMod val="60000"/>
                  <a:lumOff val="40000"/>
                </a:schemeClr>
              </a:solidFill>
            </a:endParaRPr>
          </a:p>
          <a:p>
            <a:r>
              <a:rPr lang="en-US" sz="2000" dirty="0" smtClean="0">
                <a:solidFill>
                  <a:schemeClr val="accent4">
                    <a:lumMod val="60000"/>
                    <a:lumOff val="40000"/>
                  </a:schemeClr>
                </a:solidFill>
                <a:hlinkClick r:id="rId2"/>
              </a:rPr>
              <a:t>http</a:t>
            </a:r>
            <a:r>
              <a:rPr lang="en-US" sz="2000" dirty="0">
                <a:solidFill>
                  <a:schemeClr val="accent4">
                    <a:lumMod val="60000"/>
                    <a:lumOff val="40000"/>
                  </a:schemeClr>
                </a:solidFill>
                <a:hlinkClick r:id="rId2"/>
              </a:rPr>
              <a:t>://www.elnino.noaa.gov</a:t>
            </a:r>
            <a:r>
              <a:rPr lang="en-US" sz="2000" dirty="0" smtClean="0">
                <a:solidFill>
                  <a:schemeClr val="accent4">
                    <a:lumMod val="60000"/>
                    <a:lumOff val="40000"/>
                  </a:schemeClr>
                </a:solidFill>
                <a:hlinkClick r:id="rId2"/>
              </a:rPr>
              <a:t>/</a:t>
            </a:r>
            <a:endParaRPr lang="en-US" sz="2000" dirty="0" smtClean="0">
              <a:solidFill>
                <a:schemeClr val="accent4">
                  <a:lumMod val="60000"/>
                  <a:lumOff val="40000"/>
                </a:schemeClr>
              </a:solidFill>
            </a:endParaRPr>
          </a:p>
          <a:p>
            <a:endParaRPr lang="en-US" sz="2000" dirty="0">
              <a:solidFill>
                <a:schemeClr val="accent4">
                  <a:lumMod val="60000"/>
                  <a:lumOff val="40000"/>
                </a:schemeClr>
              </a:solidFill>
            </a:endParaRPr>
          </a:p>
        </p:txBody>
      </p:sp>
    </p:spTree>
    <p:extLst>
      <p:ext uri="{BB962C8B-B14F-4D97-AF65-F5344CB8AC3E}">
        <p14:creationId xmlns:p14="http://schemas.microsoft.com/office/powerpoint/2010/main" val="2540840062"/>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7772400" cy="1362456"/>
          </a:xfrm>
        </p:spPr>
        <p:txBody>
          <a:bodyPr/>
          <a:lstStyle/>
          <a:p>
            <a:pPr algn="ctr"/>
            <a:r>
              <a:rPr lang="en-US" dirty="0" smtClean="0"/>
              <a:t>Cause</a:t>
            </a:r>
            <a:endParaRPr lang="en-US" dirty="0"/>
          </a:p>
        </p:txBody>
      </p:sp>
      <p:sp>
        <p:nvSpPr>
          <p:cNvPr id="3" name="Text Placeholder 2"/>
          <p:cNvSpPr>
            <a:spLocks noGrp="1"/>
          </p:cNvSpPr>
          <p:nvPr>
            <p:ph type="body" idx="1"/>
          </p:nvPr>
        </p:nvSpPr>
        <p:spPr>
          <a:xfrm>
            <a:off x="530352" y="2704664"/>
            <a:ext cx="7772400" cy="4153335"/>
          </a:xfrm>
        </p:spPr>
        <p:txBody>
          <a:bodyPr>
            <a:noAutofit/>
          </a:bodyPr>
          <a:lstStyle/>
          <a:p>
            <a:r>
              <a:rPr lang="en-US" sz="2400" dirty="0">
                <a:solidFill>
                  <a:schemeClr val="accent4">
                    <a:lumMod val="60000"/>
                    <a:lumOff val="40000"/>
                  </a:schemeClr>
                </a:solidFill>
              </a:rPr>
              <a:t>El </a:t>
            </a:r>
            <a:r>
              <a:rPr lang="en-US" sz="2400" dirty="0" smtClean="0">
                <a:solidFill>
                  <a:schemeClr val="accent4">
                    <a:lumMod val="60000"/>
                    <a:lumOff val="40000"/>
                  </a:schemeClr>
                </a:solidFill>
              </a:rPr>
              <a:t>Niño and La </a:t>
            </a:r>
            <a:r>
              <a:rPr lang="en-US" sz="2400" dirty="0">
                <a:solidFill>
                  <a:schemeClr val="accent4">
                    <a:lumMod val="60000"/>
                    <a:lumOff val="40000"/>
                  </a:schemeClr>
                </a:solidFill>
              </a:rPr>
              <a:t>Niña </a:t>
            </a:r>
            <a:r>
              <a:rPr lang="en-US" sz="2400" dirty="0" smtClean="0">
                <a:solidFill>
                  <a:schemeClr val="accent4">
                    <a:lumMod val="60000"/>
                    <a:lumOff val="40000"/>
                  </a:schemeClr>
                </a:solidFill>
              </a:rPr>
              <a:t>are caused by the water near the equator to warm or cool more than it usually does. This causes the air to gain or lose heat. This air travels to land and brings us weather that can cause floods, drought, or snow. </a:t>
            </a:r>
            <a:r>
              <a:rPr lang="en-US" sz="2400" dirty="0">
                <a:solidFill>
                  <a:schemeClr val="accent4">
                    <a:lumMod val="60000"/>
                    <a:lumOff val="40000"/>
                  </a:schemeClr>
                </a:solidFill>
              </a:rPr>
              <a:t>El </a:t>
            </a:r>
            <a:r>
              <a:rPr lang="en-US" sz="2400" dirty="0" smtClean="0">
                <a:solidFill>
                  <a:schemeClr val="accent4">
                    <a:lumMod val="60000"/>
                    <a:lumOff val="40000"/>
                  </a:schemeClr>
                </a:solidFill>
              </a:rPr>
              <a:t>Niño can sometimes be caused by underwater volcanoes that warm the water.</a:t>
            </a:r>
          </a:p>
          <a:p>
            <a:endParaRPr lang="en-US" sz="2400" dirty="0">
              <a:solidFill>
                <a:schemeClr val="accent4">
                  <a:lumMod val="60000"/>
                  <a:lumOff val="40000"/>
                </a:schemeClr>
              </a:solidFill>
            </a:endParaRPr>
          </a:p>
          <a:p>
            <a:endParaRPr lang="en-US" sz="2400" dirty="0" smtClean="0">
              <a:solidFill>
                <a:schemeClr val="accent4">
                  <a:lumMod val="60000"/>
                  <a:lumOff val="40000"/>
                </a:schemeClr>
              </a:solidFill>
            </a:endParaRPr>
          </a:p>
          <a:p>
            <a:endParaRPr lang="en-US" sz="2000" dirty="0">
              <a:solidFill>
                <a:schemeClr val="accent4">
                  <a:lumMod val="60000"/>
                  <a:lumOff val="40000"/>
                </a:schemeClr>
              </a:solidFill>
            </a:endParaRPr>
          </a:p>
          <a:p>
            <a:endParaRPr lang="en-US" sz="2800" dirty="0">
              <a:solidFill>
                <a:schemeClr val="accent4">
                  <a:lumMod val="60000"/>
                  <a:lumOff val="40000"/>
                </a:schemeClr>
              </a:solidFill>
            </a:endParaRPr>
          </a:p>
        </p:txBody>
      </p:sp>
      <p:sp>
        <p:nvSpPr>
          <p:cNvPr id="4" name="Rectangle 3"/>
          <p:cNvSpPr/>
          <p:nvPr/>
        </p:nvSpPr>
        <p:spPr>
          <a:xfrm>
            <a:off x="457200" y="5604966"/>
            <a:ext cx="8686800" cy="769441"/>
          </a:xfrm>
          <a:prstGeom prst="rect">
            <a:avLst/>
          </a:prstGeom>
        </p:spPr>
        <p:txBody>
          <a:bodyPr wrap="square">
            <a:spAutoFit/>
          </a:bodyPr>
          <a:lstStyle/>
          <a:p>
            <a:pPr lvl="0">
              <a:spcBef>
                <a:spcPct val="20000"/>
              </a:spcBef>
              <a:buClr>
                <a:srgbClr val="0BD0D9"/>
              </a:buClr>
              <a:buSzPct val="95000"/>
            </a:pPr>
            <a:r>
              <a:rPr lang="en-US" sz="2000" dirty="0">
                <a:solidFill>
                  <a:srgbClr val="10CF9B">
                    <a:lumMod val="60000"/>
                    <a:lumOff val="40000"/>
                  </a:srgbClr>
                </a:solidFill>
              </a:rPr>
              <a:t>Answers to La Niña Frequently Asked Questions 11/13/98</a:t>
            </a:r>
          </a:p>
          <a:p>
            <a:pPr lvl="0">
              <a:spcBef>
                <a:spcPct val="20000"/>
              </a:spcBef>
              <a:buClr>
                <a:srgbClr val="0BD0D9"/>
              </a:buClr>
              <a:buSzPct val="95000"/>
            </a:pPr>
            <a:r>
              <a:rPr lang="en-US" sz="2000" dirty="0">
                <a:solidFill>
                  <a:srgbClr val="10CF9B">
                    <a:lumMod val="60000"/>
                    <a:lumOff val="40000"/>
                  </a:srgbClr>
                </a:solidFill>
                <a:hlinkClick r:id="rId2"/>
              </a:rPr>
              <a:t>http://www.elnino.noaa.gov/lanina_new_faq.html</a:t>
            </a:r>
            <a:endParaRPr lang="en-US" sz="2000" dirty="0">
              <a:solidFill>
                <a:srgbClr val="10CF9B">
                  <a:lumMod val="60000"/>
                  <a:lumOff val="40000"/>
                </a:srgbClr>
              </a:solidFill>
            </a:endParaRPr>
          </a:p>
        </p:txBody>
      </p:sp>
    </p:spTree>
    <p:extLst>
      <p:ext uri="{BB962C8B-B14F-4D97-AF65-F5344CB8AC3E}">
        <p14:creationId xmlns:p14="http://schemas.microsoft.com/office/powerpoint/2010/main" val="87091146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457200"/>
            <a:ext cx="7772400" cy="1362456"/>
          </a:xfrm>
        </p:spPr>
        <p:txBody>
          <a:bodyPr/>
          <a:lstStyle/>
          <a:p>
            <a:pPr algn="ctr"/>
            <a:r>
              <a:rPr lang="en-US" dirty="0" smtClean="0"/>
              <a:t>Time Span</a:t>
            </a:r>
            <a:endParaRPr lang="en-US" dirty="0"/>
          </a:p>
        </p:txBody>
      </p:sp>
      <p:sp>
        <p:nvSpPr>
          <p:cNvPr id="3" name="Text Placeholder 2"/>
          <p:cNvSpPr>
            <a:spLocks noGrp="1"/>
          </p:cNvSpPr>
          <p:nvPr>
            <p:ph type="body" idx="1"/>
          </p:nvPr>
        </p:nvSpPr>
        <p:spPr>
          <a:xfrm>
            <a:off x="533400" y="2438400"/>
            <a:ext cx="7772400" cy="3696135"/>
          </a:xfrm>
        </p:spPr>
        <p:txBody>
          <a:bodyPr>
            <a:noAutofit/>
          </a:bodyPr>
          <a:lstStyle/>
          <a:p>
            <a:r>
              <a:rPr lang="en-US" sz="2800" dirty="0">
                <a:solidFill>
                  <a:schemeClr val="accent4">
                    <a:lumMod val="60000"/>
                    <a:lumOff val="40000"/>
                  </a:schemeClr>
                </a:solidFill>
              </a:rPr>
              <a:t>El </a:t>
            </a:r>
            <a:r>
              <a:rPr lang="en-US" sz="2800" dirty="0" smtClean="0">
                <a:solidFill>
                  <a:schemeClr val="accent4">
                    <a:lumMod val="60000"/>
                    <a:lumOff val="40000"/>
                  </a:schemeClr>
                </a:solidFill>
              </a:rPr>
              <a:t>Niño and </a:t>
            </a:r>
            <a:r>
              <a:rPr lang="en-US" sz="2800" dirty="0">
                <a:solidFill>
                  <a:schemeClr val="accent4">
                    <a:lumMod val="60000"/>
                    <a:lumOff val="40000"/>
                  </a:schemeClr>
                </a:solidFill>
              </a:rPr>
              <a:t>La </a:t>
            </a:r>
            <a:r>
              <a:rPr lang="en-US" sz="2800" dirty="0" smtClean="0">
                <a:solidFill>
                  <a:schemeClr val="accent4">
                    <a:lumMod val="60000"/>
                    <a:lumOff val="40000"/>
                  </a:schemeClr>
                </a:solidFill>
              </a:rPr>
              <a:t>Niña typically last about 9-12 months. It isn’t uncommon however </a:t>
            </a:r>
            <a:r>
              <a:rPr lang="en-US" sz="2800" dirty="0">
                <a:solidFill>
                  <a:schemeClr val="accent4">
                    <a:lumMod val="60000"/>
                    <a:lumOff val="40000"/>
                  </a:schemeClr>
                </a:solidFill>
              </a:rPr>
              <a:t>for multi-year </a:t>
            </a:r>
            <a:r>
              <a:rPr lang="en-US" sz="2800" dirty="0" smtClean="0">
                <a:solidFill>
                  <a:schemeClr val="accent4">
                    <a:lumMod val="60000"/>
                    <a:lumOff val="40000"/>
                  </a:schemeClr>
                </a:solidFill>
              </a:rPr>
              <a:t>La Niña to occur.</a:t>
            </a:r>
          </a:p>
          <a:p>
            <a:endParaRPr lang="en-US" sz="2800" dirty="0">
              <a:solidFill>
                <a:schemeClr val="accent4">
                  <a:lumMod val="60000"/>
                  <a:lumOff val="40000"/>
                </a:schemeClr>
              </a:solidFill>
            </a:endParaRPr>
          </a:p>
          <a:p>
            <a:r>
              <a:rPr lang="en-US" sz="2000" dirty="0">
                <a:solidFill>
                  <a:schemeClr val="accent4">
                    <a:lumMod val="60000"/>
                    <a:lumOff val="40000"/>
                  </a:schemeClr>
                </a:solidFill>
              </a:rPr>
              <a:t>Answers to La Niña Frequently Asked Questions 11/13/98</a:t>
            </a:r>
          </a:p>
          <a:p>
            <a:r>
              <a:rPr lang="en-US" sz="2000" dirty="0">
                <a:solidFill>
                  <a:schemeClr val="accent4">
                    <a:lumMod val="60000"/>
                    <a:lumOff val="40000"/>
                  </a:schemeClr>
                </a:solidFill>
                <a:hlinkClick r:id="rId2"/>
              </a:rPr>
              <a:t>http://</a:t>
            </a:r>
            <a:r>
              <a:rPr lang="en-US" sz="2000" dirty="0" smtClean="0">
                <a:solidFill>
                  <a:schemeClr val="accent4">
                    <a:lumMod val="60000"/>
                    <a:lumOff val="40000"/>
                  </a:schemeClr>
                </a:solidFill>
                <a:hlinkClick r:id="rId2"/>
              </a:rPr>
              <a:t>www.elnino.noaa.gov/lanina_new_faq.html</a:t>
            </a:r>
            <a:endParaRPr lang="en-US" sz="2000" dirty="0" smtClean="0">
              <a:solidFill>
                <a:schemeClr val="accent4">
                  <a:lumMod val="60000"/>
                  <a:lumOff val="40000"/>
                </a:schemeClr>
              </a:solidFill>
            </a:endParaRPr>
          </a:p>
          <a:p>
            <a:endParaRPr lang="en-US" sz="2000" dirty="0">
              <a:solidFill>
                <a:schemeClr val="accent4">
                  <a:lumMod val="60000"/>
                  <a:lumOff val="40000"/>
                </a:schemeClr>
              </a:solidFill>
            </a:endParaRPr>
          </a:p>
          <a:p>
            <a:r>
              <a:rPr lang="es-ES" sz="2000" dirty="0">
                <a:solidFill>
                  <a:schemeClr val="accent4">
                    <a:lumMod val="60000"/>
                    <a:lumOff val="40000"/>
                  </a:schemeClr>
                </a:solidFill>
              </a:rPr>
              <a:t>When do El Niño and La Niña events occur</a:t>
            </a:r>
            <a:r>
              <a:rPr lang="es-ES" sz="2000" dirty="0" smtClean="0">
                <a:solidFill>
                  <a:schemeClr val="accent4">
                    <a:lumMod val="60000"/>
                    <a:lumOff val="40000"/>
                  </a:schemeClr>
                </a:solidFill>
              </a:rPr>
              <a:t>? </a:t>
            </a:r>
            <a:r>
              <a:rPr lang="en-US" sz="2000" dirty="0">
                <a:solidFill>
                  <a:schemeClr val="accent4">
                    <a:lumMod val="60000"/>
                    <a:lumOff val="40000"/>
                  </a:schemeClr>
                </a:solidFill>
              </a:rPr>
              <a:t>© Copyright Commonwealth of Australia 2013, Bureau of Meteorology</a:t>
            </a:r>
            <a:endParaRPr lang="es-ES" sz="2000" dirty="0">
              <a:solidFill>
                <a:schemeClr val="accent4">
                  <a:lumMod val="60000"/>
                  <a:lumOff val="40000"/>
                </a:schemeClr>
              </a:solidFill>
            </a:endParaRPr>
          </a:p>
          <a:p>
            <a:r>
              <a:rPr lang="en-US" sz="2000" dirty="0" smtClean="0">
                <a:solidFill>
                  <a:schemeClr val="accent4">
                    <a:lumMod val="60000"/>
                    <a:lumOff val="40000"/>
                  </a:schemeClr>
                </a:solidFill>
                <a:hlinkClick r:id="rId3"/>
              </a:rPr>
              <a:t>http</a:t>
            </a:r>
            <a:r>
              <a:rPr lang="en-US" sz="2000" dirty="0">
                <a:solidFill>
                  <a:schemeClr val="accent4">
                    <a:lumMod val="60000"/>
                    <a:lumOff val="40000"/>
                  </a:schemeClr>
                </a:solidFill>
                <a:hlinkClick r:id="rId3"/>
              </a:rPr>
              <a:t>://</a:t>
            </a:r>
            <a:r>
              <a:rPr lang="en-US" sz="2000" dirty="0" smtClean="0">
                <a:solidFill>
                  <a:schemeClr val="accent4">
                    <a:lumMod val="60000"/>
                    <a:lumOff val="40000"/>
                  </a:schemeClr>
                </a:solidFill>
                <a:hlinkClick r:id="rId3"/>
              </a:rPr>
              <a:t>www.bom.gov.au/climate/enso/history/ln-2010-12/ENSO-when.shtml</a:t>
            </a:r>
            <a:endParaRPr lang="en-US" sz="2000" dirty="0" smtClean="0">
              <a:solidFill>
                <a:schemeClr val="accent4">
                  <a:lumMod val="60000"/>
                  <a:lumOff val="40000"/>
                </a:schemeClr>
              </a:solidFill>
            </a:endParaRPr>
          </a:p>
          <a:p>
            <a:endParaRPr lang="en-US" sz="2000" dirty="0">
              <a:solidFill>
                <a:schemeClr val="accent4">
                  <a:lumMod val="60000"/>
                  <a:lumOff val="40000"/>
                </a:schemeClr>
              </a:solidFill>
            </a:endParaRPr>
          </a:p>
        </p:txBody>
      </p:sp>
    </p:spTree>
    <p:extLst>
      <p:ext uri="{BB962C8B-B14F-4D97-AF65-F5344CB8AC3E}">
        <p14:creationId xmlns:p14="http://schemas.microsoft.com/office/powerpoint/2010/main" val="129316177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304800"/>
            <a:ext cx="7772400" cy="1362456"/>
          </a:xfrm>
        </p:spPr>
        <p:txBody>
          <a:bodyPr/>
          <a:lstStyle/>
          <a:p>
            <a:pPr algn="ctr"/>
            <a:r>
              <a:rPr lang="en-US" dirty="0" smtClean="0"/>
              <a:t>When</a:t>
            </a:r>
            <a:endParaRPr lang="en-US" dirty="0"/>
          </a:p>
        </p:txBody>
      </p:sp>
      <p:sp>
        <p:nvSpPr>
          <p:cNvPr id="3" name="Text Placeholder 2"/>
          <p:cNvSpPr>
            <a:spLocks noGrp="1"/>
          </p:cNvSpPr>
          <p:nvPr>
            <p:ph type="body" idx="1"/>
          </p:nvPr>
        </p:nvSpPr>
        <p:spPr>
          <a:xfrm>
            <a:off x="530352" y="2704664"/>
            <a:ext cx="7772400" cy="3772335"/>
          </a:xfrm>
        </p:spPr>
        <p:txBody>
          <a:bodyPr>
            <a:normAutofit fontScale="92500" lnSpcReduction="10000"/>
          </a:bodyPr>
          <a:lstStyle/>
          <a:p>
            <a:r>
              <a:rPr lang="en-US" sz="4000" dirty="0">
                <a:solidFill>
                  <a:schemeClr val="accent4">
                    <a:lumMod val="60000"/>
                    <a:lumOff val="40000"/>
                  </a:schemeClr>
                </a:solidFill>
              </a:rPr>
              <a:t>El </a:t>
            </a:r>
            <a:r>
              <a:rPr lang="en-US" sz="4000" dirty="0" smtClean="0">
                <a:solidFill>
                  <a:schemeClr val="accent4">
                    <a:lumMod val="60000"/>
                    <a:lumOff val="40000"/>
                  </a:schemeClr>
                </a:solidFill>
              </a:rPr>
              <a:t>Niño and La </a:t>
            </a:r>
            <a:r>
              <a:rPr lang="en-US" sz="4000" dirty="0">
                <a:solidFill>
                  <a:schemeClr val="accent4">
                    <a:lumMod val="60000"/>
                    <a:lumOff val="40000"/>
                  </a:schemeClr>
                </a:solidFill>
              </a:rPr>
              <a:t>Niña </a:t>
            </a:r>
            <a:r>
              <a:rPr lang="en-US" sz="4000" dirty="0" smtClean="0">
                <a:solidFill>
                  <a:schemeClr val="accent4">
                    <a:lumMod val="60000"/>
                    <a:lumOff val="40000"/>
                  </a:schemeClr>
                </a:solidFill>
              </a:rPr>
              <a:t>usually occur in late fall to early winter. They start to weaken during summer.</a:t>
            </a:r>
          </a:p>
          <a:p>
            <a:endParaRPr lang="en-US" sz="4000" dirty="0">
              <a:solidFill>
                <a:schemeClr val="accent4">
                  <a:lumMod val="60000"/>
                  <a:lumOff val="40000"/>
                </a:schemeClr>
              </a:solidFill>
            </a:endParaRPr>
          </a:p>
          <a:p>
            <a:r>
              <a:rPr lang="en-US" dirty="0">
                <a:solidFill>
                  <a:schemeClr val="accent4">
                    <a:lumMod val="60000"/>
                    <a:lumOff val="40000"/>
                  </a:schemeClr>
                </a:solidFill>
              </a:rPr>
              <a:t>When do El Niño and La Niña events occur? © Copyright Commonwealth of Australia 2013, Bureau of Meteorology</a:t>
            </a:r>
          </a:p>
          <a:p>
            <a:r>
              <a:rPr lang="en-US" dirty="0">
                <a:solidFill>
                  <a:schemeClr val="accent4">
                    <a:lumMod val="60000"/>
                    <a:lumOff val="40000"/>
                  </a:schemeClr>
                </a:solidFill>
                <a:hlinkClick r:id="rId2"/>
              </a:rPr>
              <a:t>http://</a:t>
            </a:r>
            <a:r>
              <a:rPr lang="en-US" dirty="0" smtClean="0">
                <a:solidFill>
                  <a:schemeClr val="accent4">
                    <a:lumMod val="60000"/>
                    <a:lumOff val="40000"/>
                  </a:schemeClr>
                </a:solidFill>
                <a:hlinkClick r:id="rId2"/>
              </a:rPr>
              <a:t>www.bom.gov.au/climate/enso/history/ln-2010-12/ENSO-when.shtml</a:t>
            </a:r>
            <a:endParaRPr lang="en-US" dirty="0" smtClean="0">
              <a:solidFill>
                <a:schemeClr val="accent4">
                  <a:lumMod val="60000"/>
                  <a:lumOff val="40000"/>
                </a:schemeClr>
              </a:solidFill>
            </a:endParaRPr>
          </a:p>
          <a:p>
            <a:endParaRPr lang="en-US" dirty="0">
              <a:solidFill>
                <a:schemeClr val="accent4">
                  <a:lumMod val="60000"/>
                  <a:lumOff val="40000"/>
                </a:schemeClr>
              </a:solidFill>
            </a:endParaRPr>
          </a:p>
          <a:p>
            <a:endParaRPr lang="en-US" sz="4000" dirty="0">
              <a:solidFill>
                <a:schemeClr val="accent4">
                  <a:lumMod val="60000"/>
                  <a:lumOff val="40000"/>
                </a:schemeClr>
              </a:solidFill>
            </a:endParaRPr>
          </a:p>
        </p:txBody>
      </p:sp>
    </p:spTree>
    <p:extLst>
      <p:ext uri="{BB962C8B-B14F-4D97-AF65-F5344CB8AC3E}">
        <p14:creationId xmlns:p14="http://schemas.microsoft.com/office/powerpoint/2010/main" val="4266711389"/>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381000"/>
            <a:ext cx="7772400" cy="1362456"/>
          </a:xfrm>
        </p:spPr>
        <p:txBody>
          <a:bodyPr/>
          <a:lstStyle/>
          <a:p>
            <a:pPr algn="ctr"/>
            <a:r>
              <a:rPr lang="en-US" dirty="0" smtClean="0"/>
              <a:t>Damages</a:t>
            </a:r>
            <a:endParaRPr lang="en-US" dirty="0"/>
          </a:p>
        </p:txBody>
      </p:sp>
      <p:sp>
        <p:nvSpPr>
          <p:cNvPr id="3" name="Text Placeholder 2"/>
          <p:cNvSpPr>
            <a:spLocks noGrp="1"/>
          </p:cNvSpPr>
          <p:nvPr>
            <p:ph type="body" idx="1"/>
          </p:nvPr>
        </p:nvSpPr>
        <p:spPr>
          <a:xfrm>
            <a:off x="530352" y="2704664"/>
            <a:ext cx="7772400" cy="4153335"/>
          </a:xfrm>
        </p:spPr>
        <p:txBody>
          <a:bodyPr>
            <a:noAutofit/>
          </a:bodyPr>
          <a:lstStyle/>
          <a:p>
            <a:r>
              <a:rPr lang="en-US" sz="2800" dirty="0" smtClean="0">
                <a:solidFill>
                  <a:schemeClr val="accent4">
                    <a:lumMod val="60000"/>
                    <a:lumOff val="40000"/>
                  </a:schemeClr>
                </a:solidFill>
              </a:rPr>
              <a:t>In Bolivia, storm related floods killed about fifty people and cost the country about three hundred million </a:t>
            </a:r>
            <a:r>
              <a:rPr lang="en-US" sz="2800" dirty="0">
                <a:solidFill>
                  <a:schemeClr val="accent4">
                    <a:lumMod val="60000"/>
                    <a:lumOff val="40000"/>
                  </a:schemeClr>
                </a:solidFill>
              </a:rPr>
              <a:t>A</a:t>
            </a:r>
            <a:r>
              <a:rPr lang="en-US" sz="2800" dirty="0" smtClean="0">
                <a:solidFill>
                  <a:schemeClr val="accent4">
                    <a:lumMod val="60000"/>
                    <a:lumOff val="40000"/>
                  </a:schemeClr>
                </a:solidFill>
              </a:rPr>
              <a:t>merican dollars. Another case in Indonesia killed about three hundred forty people and cost Indonesia about five hundred million American dollars.</a:t>
            </a:r>
          </a:p>
          <a:p>
            <a:endParaRPr lang="en-US" sz="2800" dirty="0">
              <a:solidFill>
                <a:schemeClr val="accent4">
                  <a:lumMod val="60000"/>
                  <a:lumOff val="40000"/>
                </a:schemeClr>
              </a:solidFill>
            </a:endParaRPr>
          </a:p>
          <a:p>
            <a:r>
              <a:rPr lang="en-US" sz="2000" dirty="0">
                <a:solidFill>
                  <a:schemeClr val="accent4">
                    <a:lumMod val="60000"/>
                    <a:lumOff val="40000"/>
                  </a:schemeClr>
                </a:solidFill>
              </a:rPr>
              <a:t>Economic Effects associated with El </a:t>
            </a:r>
            <a:r>
              <a:rPr lang="en-US" sz="2000" dirty="0" smtClean="0">
                <a:solidFill>
                  <a:schemeClr val="accent4">
                    <a:lumMod val="60000"/>
                    <a:lumOff val="40000"/>
                  </a:schemeClr>
                </a:solidFill>
              </a:rPr>
              <a:t>Niño 5/2/2013</a:t>
            </a:r>
            <a:endParaRPr lang="en-US" sz="2000" dirty="0">
              <a:solidFill>
                <a:schemeClr val="accent4">
                  <a:lumMod val="60000"/>
                  <a:lumOff val="40000"/>
                </a:schemeClr>
              </a:solidFill>
            </a:endParaRPr>
          </a:p>
          <a:p>
            <a:r>
              <a:rPr lang="en-US" sz="2000" dirty="0" smtClean="0">
                <a:solidFill>
                  <a:schemeClr val="accent4">
                    <a:lumMod val="60000"/>
                    <a:lumOff val="40000"/>
                  </a:schemeClr>
                </a:solidFill>
                <a:hlinkClick r:id="rId2"/>
              </a:rPr>
              <a:t>http</a:t>
            </a:r>
            <a:r>
              <a:rPr lang="en-US" sz="2000" dirty="0">
                <a:solidFill>
                  <a:schemeClr val="accent4">
                    <a:lumMod val="60000"/>
                    <a:lumOff val="40000"/>
                  </a:schemeClr>
                </a:solidFill>
                <a:hlinkClick r:id="rId2"/>
              </a:rPr>
              <a:t>://</a:t>
            </a:r>
            <a:r>
              <a:rPr lang="en-US" sz="2000" dirty="0" smtClean="0">
                <a:solidFill>
                  <a:schemeClr val="accent4">
                    <a:lumMod val="60000"/>
                    <a:lumOff val="40000"/>
                  </a:schemeClr>
                </a:solidFill>
                <a:hlinkClick r:id="rId2"/>
              </a:rPr>
              <a:t>www.oc.nps.edu/webmodules/ENSO/economic.html</a:t>
            </a:r>
            <a:endParaRPr lang="en-US" sz="2000" dirty="0" smtClean="0">
              <a:solidFill>
                <a:schemeClr val="accent4">
                  <a:lumMod val="60000"/>
                  <a:lumOff val="40000"/>
                </a:schemeClr>
              </a:solidFill>
            </a:endParaRPr>
          </a:p>
          <a:p>
            <a:endParaRPr lang="en-US" sz="2000" dirty="0">
              <a:solidFill>
                <a:schemeClr val="accent4">
                  <a:lumMod val="60000"/>
                  <a:lumOff val="40000"/>
                </a:schemeClr>
              </a:solidFill>
            </a:endParaRPr>
          </a:p>
        </p:txBody>
      </p:sp>
    </p:spTree>
    <p:extLst>
      <p:ext uri="{BB962C8B-B14F-4D97-AF65-F5344CB8AC3E}">
        <p14:creationId xmlns:p14="http://schemas.microsoft.com/office/powerpoint/2010/main" val="1580907236"/>
      </p:ext>
    </p:extLst>
  </p:cSld>
  <p:clrMapOvr>
    <a:masterClrMapping/>
  </p:clrMapOvr>
  <mc:AlternateContent xmlns:mc="http://schemas.openxmlformats.org/markup-compatibility/2006">
    <mc:Choice xmlns:p14="http://schemas.microsoft.com/office/powerpoint/2010/main" Requires="p14">
      <p:transition spd="slow" p14:dur="1200">
        <p14:flip dir="r"/>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04800"/>
            <a:ext cx="7772400" cy="1362456"/>
          </a:xfrm>
        </p:spPr>
        <p:txBody>
          <a:bodyPr/>
          <a:lstStyle/>
          <a:p>
            <a:pPr algn="ctr"/>
            <a:r>
              <a:rPr lang="en-US" dirty="0" smtClean="0"/>
              <a:t>Interesting Stuff</a:t>
            </a:r>
            <a:endParaRPr lang="en-US" dirty="0"/>
          </a:p>
        </p:txBody>
      </p:sp>
      <p:sp>
        <p:nvSpPr>
          <p:cNvPr id="3" name="Text Placeholder 2"/>
          <p:cNvSpPr>
            <a:spLocks noGrp="1"/>
          </p:cNvSpPr>
          <p:nvPr>
            <p:ph type="body" idx="1"/>
          </p:nvPr>
        </p:nvSpPr>
        <p:spPr>
          <a:xfrm>
            <a:off x="533400" y="2133600"/>
            <a:ext cx="7772400" cy="3924735"/>
          </a:xfrm>
        </p:spPr>
        <p:txBody>
          <a:bodyPr>
            <a:noAutofit/>
          </a:bodyPr>
          <a:lstStyle/>
          <a:p>
            <a:pPr marL="342900" indent="-342900">
              <a:buFont typeface="Wingdings" pitchFamily="2" charset="2"/>
              <a:buChar char="v"/>
            </a:pPr>
            <a:r>
              <a:rPr lang="en-US" sz="2800" dirty="0">
                <a:solidFill>
                  <a:schemeClr val="accent4">
                    <a:lumMod val="60000"/>
                    <a:lumOff val="40000"/>
                  </a:schemeClr>
                </a:solidFill>
              </a:rPr>
              <a:t>El </a:t>
            </a:r>
            <a:r>
              <a:rPr lang="en-US" sz="2800" dirty="0" smtClean="0">
                <a:solidFill>
                  <a:schemeClr val="accent4">
                    <a:lumMod val="60000"/>
                    <a:lumOff val="40000"/>
                  </a:schemeClr>
                </a:solidFill>
              </a:rPr>
              <a:t>Niño means </a:t>
            </a:r>
            <a:r>
              <a:rPr lang="en-US" sz="2800" dirty="0">
                <a:solidFill>
                  <a:schemeClr val="accent4">
                    <a:lumMod val="60000"/>
                    <a:lumOff val="40000"/>
                  </a:schemeClr>
                </a:solidFill>
              </a:rPr>
              <a:t>“</a:t>
            </a:r>
            <a:r>
              <a:rPr lang="en-US" sz="2800" dirty="0" smtClean="0">
                <a:solidFill>
                  <a:schemeClr val="accent4">
                    <a:lumMod val="60000"/>
                    <a:lumOff val="40000"/>
                  </a:schemeClr>
                </a:solidFill>
              </a:rPr>
              <a:t>Little Boy”. </a:t>
            </a:r>
          </a:p>
          <a:p>
            <a:pPr marL="342900" indent="-342900">
              <a:buFont typeface="Wingdings" pitchFamily="2" charset="2"/>
              <a:buChar char="v"/>
            </a:pPr>
            <a:r>
              <a:rPr lang="en-US" sz="2800" dirty="0" smtClean="0">
                <a:solidFill>
                  <a:schemeClr val="accent4">
                    <a:lumMod val="60000"/>
                    <a:lumOff val="40000"/>
                  </a:schemeClr>
                </a:solidFill>
              </a:rPr>
              <a:t>La Niña means “Little </a:t>
            </a:r>
            <a:r>
              <a:rPr lang="en-US" sz="2800" dirty="0">
                <a:solidFill>
                  <a:schemeClr val="accent4">
                    <a:lumMod val="60000"/>
                    <a:lumOff val="40000"/>
                  </a:schemeClr>
                </a:solidFill>
              </a:rPr>
              <a:t>Girl”. </a:t>
            </a:r>
            <a:endParaRPr lang="en-US" sz="2800" dirty="0" smtClean="0">
              <a:solidFill>
                <a:schemeClr val="accent4">
                  <a:lumMod val="60000"/>
                  <a:lumOff val="40000"/>
                </a:schemeClr>
              </a:solidFill>
            </a:endParaRPr>
          </a:p>
          <a:p>
            <a:pPr marL="342900" indent="-342900">
              <a:buFont typeface="Wingdings" pitchFamily="2" charset="2"/>
              <a:buChar char="v"/>
            </a:pPr>
            <a:r>
              <a:rPr lang="en-US" sz="2800" dirty="0">
                <a:solidFill>
                  <a:schemeClr val="accent4">
                    <a:lumMod val="60000"/>
                    <a:lumOff val="40000"/>
                  </a:schemeClr>
                </a:solidFill>
              </a:rPr>
              <a:t>El </a:t>
            </a:r>
            <a:r>
              <a:rPr lang="en-US" sz="2800" dirty="0" smtClean="0">
                <a:solidFill>
                  <a:schemeClr val="accent4">
                    <a:lumMod val="60000"/>
                    <a:lumOff val="40000"/>
                  </a:schemeClr>
                </a:solidFill>
              </a:rPr>
              <a:t>Niño occurs twice as often as </a:t>
            </a:r>
            <a:r>
              <a:rPr lang="en-US" sz="2800" dirty="0">
                <a:solidFill>
                  <a:schemeClr val="accent4">
                    <a:lumMod val="60000"/>
                    <a:lumOff val="40000"/>
                  </a:schemeClr>
                </a:solidFill>
              </a:rPr>
              <a:t>La </a:t>
            </a:r>
            <a:r>
              <a:rPr lang="en-US" sz="2800" dirty="0" smtClean="0">
                <a:solidFill>
                  <a:schemeClr val="accent4">
                    <a:lumMod val="60000"/>
                    <a:lumOff val="40000"/>
                  </a:schemeClr>
                </a:solidFill>
              </a:rPr>
              <a:t>Niña</a:t>
            </a:r>
          </a:p>
          <a:p>
            <a:pPr marL="342900" indent="-342900">
              <a:buFont typeface="Wingdings" pitchFamily="2" charset="2"/>
              <a:buChar char="v"/>
            </a:pPr>
            <a:r>
              <a:rPr lang="en-US" sz="2800" dirty="0" smtClean="0">
                <a:solidFill>
                  <a:schemeClr val="accent4">
                    <a:lumMod val="60000"/>
                    <a:lumOff val="40000"/>
                  </a:schemeClr>
                </a:solidFill>
              </a:rPr>
              <a:t>They do not have to occur one after the other.</a:t>
            </a:r>
          </a:p>
          <a:p>
            <a:endParaRPr lang="en-US" sz="2000" dirty="0" smtClean="0">
              <a:solidFill>
                <a:schemeClr val="accent4">
                  <a:lumMod val="60000"/>
                  <a:lumOff val="40000"/>
                </a:schemeClr>
              </a:solidFill>
            </a:endParaRPr>
          </a:p>
          <a:p>
            <a:r>
              <a:rPr lang="en-US" sz="2000" dirty="0">
                <a:solidFill>
                  <a:schemeClr val="accent4">
                    <a:lumMod val="60000"/>
                    <a:lumOff val="40000"/>
                  </a:schemeClr>
                </a:solidFill>
              </a:rPr>
              <a:t>Answers to La Niña Frequently Asked Questions 11/13/98</a:t>
            </a:r>
          </a:p>
          <a:p>
            <a:r>
              <a:rPr lang="en-US" sz="2000" dirty="0">
                <a:solidFill>
                  <a:schemeClr val="accent4">
                    <a:lumMod val="60000"/>
                    <a:lumOff val="40000"/>
                  </a:schemeClr>
                </a:solidFill>
                <a:hlinkClick r:id="rId2"/>
              </a:rPr>
              <a:t>http://</a:t>
            </a:r>
            <a:r>
              <a:rPr lang="en-US" sz="2000" dirty="0" smtClean="0">
                <a:solidFill>
                  <a:schemeClr val="accent4">
                    <a:lumMod val="60000"/>
                    <a:lumOff val="40000"/>
                  </a:schemeClr>
                </a:solidFill>
                <a:hlinkClick r:id="rId2"/>
              </a:rPr>
              <a:t>www.elnino.noaa.gov/lanina_new_faq.html</a:t>
            </a:r>
            <a:endParaRPr lang="en-US" sz="2000" dirty="0" smtClean="0">
              <a:solidFill>
                <a:schemeClr val="accent4">
                  <a:lumMod val="60000"/>
                  <a:lumOff val="40000"/>
                </a:schemeClr>
              </a:solidFill>
            </a:endParaRPr>
          </a:p>
          <a:p>
            <a:endParaRPr lang="en-US" sz="2000" dirty="0" smtClean="0">
              <a:solidFill>
                <a:schemeClr val="accent4">
                  <a:lumMod val="60000"/>
                  <a:lumOff val="40000"/>
                </a:schemeClr>
              </a:solidFill>
            </a:endParaRPr>
          </a:p>
          <a:p>
            <a:r>
              <a:rPr lang="es-ES" sz="2000" dirty="0">
                <a:solidFill>
                  <a:schemeClr val="accent4">
                    <a:lumMod val="60000"/>
                    <a:lumOff val="40000"/>
                  </a:schemeClr>
                </a:solidFill>
              </a:rPr>
              <a:t>El Nino and La </a:t>
            </a:r>
            <a:r>
              <a:rPr lang="es-ES" sz="2000" dirty="0" smtClean="0">
                <a:solidFill>
                  <a:schemeClr val="accent4">
                    <a:lumMod val="60000"/>
                    <a:lumOff val="40000"/>
                  </a:schemeClr>
                </a:solidFill>
              </a:rPr>
              <a:t>Nina 5/2/2013</a:t>
            </a:r>
            <a:endParaRPr lang="es-ES" sz="2000" dirty="0">
              <a:solidFill>
                <a:schemeClr val="accent4">
                  <a:lumMod val="60000"/>
                  <a:lumOff val="40000"/>
                </a:schemeClr>
              </a:solidFill>
            </a:endParaRPr>
          </a:p>
          <a:p>
            <a:r>
              <a:rPr lang="en-US" sz="2000" dirty="0" smtClean="0">
                <a:solidFill>
                  <a:schemeClr val="accent4">
                    <a:lumMod val="60000"/>
                    <a:lumOff val="40000"/>
                  </a:schemeClr>
                </a:solidFill>
                <a:hlinkClick r:id="rId3"/>
              </a:rPr>
              <a:t>http</a:t>
            </a:r>
            <a:r>
              <a:rPr lang="en-US" sz="2000" dirty="0">
                <a:solidFill>
                  <a:schemeClr val="accent4">
                    <a:lumMod val="60000"/>
                    <a:lumOff val="40000"/>
                  </a:schemeClr>
                </a:solidFill>
                <a:hlinkClick r:id="rId3"/>
              </a:rPr>
              <a:t>://</a:t>
            </a:r>
            <a:r>
              <a:rPr lang="en-US" sz="2000" dirty="0" smtClean="0">
                <a:solidFill>
                  <a:schemeClr val="accent4">
                    <a:lumMod val="60000"/>
                    <a:lumOff val="40000"/>
                  </a:schemeClr>
                </a:solidFill>
                <a:hlinkClick r:id="rId3"/>
              </a:rPr>
              <a:t>library.thinkquest.org/5818/elnino.html</a:t>
            </a:r>
            <a:endParaRPr lang="en-US" sz="2000" dirty="0" smtClean="0">
              <a:solidFill>
                <a:schemeClr val="accent4">
                  <a:lumMod val="60000"/>
                  <a:lumOff val="40000"/>
                </a:schemeClr>
              </a:solidFill>
            </a:endParaRPr>
          </a:p>
          <a:p>
            <a:endParaRPr lang="en-US" sz="2000" dirty="0" smtClean="0">
              <a:solidFill>
                <a:schemeClr val="accent4">
                  <a:lumMod val="60000"/>
                  <a:lumOff val="40000"/>
                </a:schemeClr>
              </a:solidFill>
            </a:endParaRPr>
          </a:p>
        </p:txBody>
      </p:sp>
    </p:spTree>
    <p:extLst>
      <p:ext uri="{BB962C8B-B14F-4D97-AF65-F5344CB8AC3E}">
        <p14:creationId xmlns:p14="http://schemas.microsoft.com/office/powerpoint/2010/main" val="3616597790"/>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228600"/>
            <a:ext cx="7772400" cy="1362456"/>
          </a:xfrm>
        </p:spPr>
        <p:txBody>
          <a:bodyPr/>
          <a:lstStyle/>
          <a:p>
            <a:pPr algn="ctr"/>
            <a:r>
              <a:rPr lang="en-US" dirty="0" smtClean="0"/>
              <a:t>Photo Slide</a:t>
            </a:r>
            <a:endParaRPr lang="en-US" dirty="0"/>
          </a:p>
        </p:txBody>
      </p:sp>
      <p:sp>
        <p:nvSpPr>
          <p:cNvPr id="3" name="Text Placeholder 2"/>
          <p:cNvSpPr>
            <a:spLocks noGrp="1"/>
          </p:cNvSpPr>
          <p:nvPr>
            <p:ph type="body" idx="1"/>
          </p:nvPr>
        </p:nvSpPr>
        <p:spPr>
          <a:xfrm>
            <a:off x="609600" y="5105400"/>
            <a:ext cx="7772400" cy="1752600"/>
          </a:xfrm>
        </p:spPr>
        <p:txBody>
          <a:bodyPr>
            <a:normAutofit fontScale="85000" lnSpcReduction="10000"/>
          </a:bodyPr>
          <a:lstStyle/>
          <a:p>
            <a:r>
              <a:rPr lang="en-US" sz="2000" dirty="0" smtClean="0">
                <a:solidFill>
                  <a:schemeClr val="accent4">
                    <a:lumMod val="60000"/>
                    <a:lumOff val="40000"/>
                  </a:schemeClr>
                </a:solidFill>
              </a:rPr>
              <a:t>(left) El </a:t>
            </a:r>
            <a:r>
              <a:rPr lang="en-US" sz="2000" dirty="0">
                <a:solidFill>
                  <a:schemeClr val="accent4">
                    <a:lumMod val="60000"/>
                    <a:lumOff val="40000"/>
                  </a:schemeClr>
                </a:solidFill>
              </a:rPr>
              <a:t>Niño </a:t>
            </a:r>
            <a:r>
              <a:rPr lang="en-US" sz="2000" dirty="0" smtClean="0">
                <a:solidFill>
                  <a:schemeClr val="accent4">
                    <a:lumMod val="60000"/>
                    <a:lumOff val="40000"/>
                  </a:schemeClr>
                </a:solidFill>
              </a:rPr>
              <a:t>5/3/2013</a:t>
            </a:r>
            <a:endParaRPr lang="en-US" sz="2000" dirty="0">
              <a:solidFill>
                <a:schemeClr val="accent4">
                  <a:lumMod val="60000"/>
                  <a:lumOff val="40000"/>
                </a:schemeClr>
              </a:solidFill>
            </a:endParaRPr>
          </a:p>
          <a:p>
            <a:r>
              <a:rPr lang="en-US" sz="2000" dirty="0" smtClean="0">
                <a:solidFill>
                  <a:schemeClr val="accent4">
                    <a:lumMod val="60000"/>
                    <a:lumOff val="40000"/>
                  </a:schemeClr>
                </a:solidFill>
                <a:hlinkClick r:id="rId2"/>
              </a:rPr>
              <a:t>http</a:t>
            </a:r>
            <a:r>
              <a:rPr lang="en-US" sz="2000" dirty="0">
                <a:solidFill>
                  <a:schemeClr val="accent4">
                    <a:lumMod val="60000"/>
                    <a:lumOff val="40000"/>
                  </a:schemeClr>
                </a:solidFill>
                <a:hlinkClick r:id="rId2"/>
              </a:rPr>
              <a:t>://</a:t>
            </a:r>
            <a:r>
              <a:rPr lang="en-US" sz="2000" dirty="0" smtClean="0">
                <a:solidFill>
                  <a:schemeClr val="accent4">
                    <a:lumMod val="60000"/>
                    <a:lumOff val="40000"/>
                  </a:schemeClr>
                </a:solidFill>
                <a:hlinkClick r:id="rId2"/>
              </a:rPr>
              <a:t>www.education.noaa.gov/Weather_and_Atmosphere/El_Nino.html</a:t>
            </a:r>
            <a:endParaRPr lang="en-US" sz="2000" dirty="0" smtClean="0">
              <a:solidFill>
                <a:schemeClr val="accent4">
                  <a:lumMod val="60000"/>
                  <a:lumOff val="40000"/>
                </a:schemeClr>
              </a:solidFill>
            </a:endParaRPr>
          </a:p>
          <a:p>
            <a:r>
              <a:rPr lang="en-US" sz="2000" dirty="0" smtClean="0">
                <a:solidFill>
                  <a:schemeClr val="accent4">
                    <a:lumMod val="60000"/>
                    <a:lumOff val="40000"/>
                  </a:schemeClr>
                </a:solidFill>
              </a:rPr>
              <a:t>(right)</a:t>
            </a:r>
            <a:r>
              <a:rPr lang="es-ES" sz="2000" dirty="0">
                <a:solidFill>
                  <a:schemeClr val="accent4">
                    <a:lumMod val="60000"/>
                    <a:lumOff val="40000"/>
                  </a:schemeClr>
                </a:solidFill>
              </a:rPr>
              <a:t> </a:t>
            </a:r>
            <a:r>
              <a:rPr lang="es-ES" sz="2000" dirty="0" err="1">
                <a:solidFill>
                  <a:schemeClr val="accent4">
                    <a:lumMod val="60000"/>
                    <a:lumOff val="40000"/>
                  </a:schemeClr>
                </a:solidFill>
              </a:rPr>
              <a:t>Learn</a:t>
            </a:r>
            <a:r>
              <a:rPr lang="es-ES" sz="2000" dirty="0">
                <a:solidFill>
                  <a:schemeClr val="accent4">
                    <a:lumMod val="60000"/>
                    <a:lumOff val="40000"/>
                  </a:schemeClr>
                </a:solidFill>
              </a:rPr>
              <a:t> More </a:t>
            </a:r>
            <a:r>
              <a:rPr lang="es-ES" sz="2000" dirty="0" err="1">
                <a:solidFill>
                  <a:schemeClr val="accent4">
                    <a:lumMod val="60000"/>
                    <a:lumOff val="40000"/>
                  </a:schemeClr>
                </a:solidFill>
              </a:rPr>
              <a:t>About</a:t>
            </a:r>
            <a:r>
              <a:rPr lang="es-ES" sz="2000" dirty="0">
                <a:solidFill>
                  <a:schemeClr val="accent4">
                    <a:lumMod val="60000"/>
                    <a:lumOff val="40000"/>
                  </a:schemeClr>
                </a:solidFill>
              </a:rPr>
              <a:t> El Niño/La Niña &amp; </a:t>
            </a:r>
            <a:r>
              <a:rPr lang="es-ES" sz="2000" dirty="0" smtClean="0">
                <a:solidFill>
                  <a:schemeClr val="accent4">
                    <a:lumMod val="60000"/>
                    <a:lumOff val="40000"/>
                  </a:schemeClr>
                </a:solidFill>
              </a:rPr>
              <a:t>PDO </a:t>
            </a:r>
            <a:r>
              <a:rPr lang="es-ES" sz="2000" dirty="0" smtClean="0">
                <a:solidFill>
                  <a:schemeClr val="accent4">
                    <a:lumMod val="60000"/>
                    <a:lumOff val="40000"/>
                  </a:schemeClr>
                </a:solidFill>
              </a:rPr>
              <a:t>5/6/13</a:t>
            </a:r>
            <a:endParaRPr lang="en-US" sz="2000" dirty="0" smtClean="0">
              <a:solidFill>
                <a:schemeClr val="accent4">
                  <a:lumMod val="60000"/>
                  <a:lumOff val="40000"/>
                </a:schemeClr>
              </a:solidFill>
            </a:endParaRPr>
          </a:p>
          <a:p>
            <a:r>
              <a:rPr lang="en-US" sz="2000" dirty="0" smtClean="0">
                <a:solidFill>
                  <a:schemeClr val="accent4">
                    <a:lumMod val="60000"/>
                    <a:lumOff val="40000"/>
                  </a:schemeClr>
                </a:solidFill>
                <a:hlinkClick r:id="rId3"/>
              </a:rPr>
              <a:t>http</a:t>
            </a:r>
            <a:r>
              <a:rPr lang="en-US" sz="2000" dirty="0">
                <a:solidFill>
                  <a:schemeClr val="accent4">
                    <a:lumMod val="60000"/>
                    <a:lumOff val="40000"/>
                  </a:schemeClr>
                </a:solidFill>
                <a:hlinkClick r:id="rId3"/>
              </a:rPr>
              <a:t>://sealevel.jpl.nasa.gov/science/elninopdo/learnmoreninonina</a:t>
            </a:r>
            <a:r>
              <a:rPr lang="en-US" sz="2000" dirty="0" smtClean="0">
                <a:solidFill>
                  <a:schemeClr val="accent4">
                    <a:lumMod val="60000"/>
                    <a:lumOff val="40000"/>
                  </a:schemeClr>
                </a:solidFill>
                <a:hlinkClick r:id="rId3"/>
              </a:rPr>
              <a:t>/</a:t>
            </a:r>
            <a:endParaRPr lang="en-US" sz="2000" dirty="0" smtClean="0">
              <a:solidFill>
                <a:schemeClr val="accent4">
                  <a:lumMod val="60000"/>
                  <a:lumOff val="40000"/>
                </a:schemeClr>
              </a:solidFill>
            </a:endParaRPr>
          </a:p>
          <a:p>
            <a:r>
              <a:rPr lang="en-US" sz="2000" dirty="0">
                <a:solidFill>
                  <a:schemeClr val="accent4">
                    <a:lumMod val="60000"/>
                    <a:lumOff val="40000"/>
                  </a:schemeClr>
                </a:solidFill>
              </a:rPr>
              <a:t> (middle) Adapting to or protecting systems on a changing </a:t>
            </a:r>
            <a:r>
              <a:rPr lang="en-US" sz="2000" dirty="0" smtClean="0">
                <a:solidFill>
                  <a:schemeClr val="accent4">
                    <a:lumMod val="60000"/>
                    <a:lumOff val="40000"/>
                  </a:schemeClr>
                </a:solidFill>
              </a:rPr>
              <a:t>planet.5/6/13</a:t>
            </a:r>
          </a:p>
          <a:p>
            <a:r>
              <a:rPr lang="en-US" sz="2000" dirty="0" smtClean="0">
                <a:solidFill>
                  <a:schemeClr val="accent4">
                    <a:lumMod val="60000"/>
                    <a:lumOff val="40000"/>
                  </a:schemeClr>
                </a:solidFill>
                <a:hlinkClick r:id="rId4"/>
              </a:rPr>
              <a:t>http</a:t>
            </a:r>
            <a:r>
              <a:rPr lang="en-US" sz="2000" dirty="0">
                <a:solidFill>
                  <a:schemeClr val="accent4">
                    <a:lumMod val="60000"/>
                    <a:lumOff val="40000"/>
                  </a:schemeClr>
                </a:solidFill>
                <a:hlinkClick r:id="rId4"/>
              </a:rPr>
              <a:t>://</a:t>
            </a:r>
            <a:r>
              <a:rPr lang="en-US" sz="2000" dirty="0" smtClean="0">
                <a:solidFill>
                  <a:schemeClr val="accent4">
                    <a:lumMod val="60000"/>
                    <a:lumOff val="40000"/>
                  </a:schemeClr>
                </a:solidFill>
                <a:hlinkClick r:id="rId4"/>
              </a:rPr>
              <a:t>myweb.rollins.edu/jsiry/GlobEcology.html</a:t>
            </a:r>
            <a:endParaRPr lang="en-US" sz="2000" dirty="0" smtClean="0">
              <a:solidFill>
                <a:schemeClr val="accent4">
                  <a:lumMod val="60000"/>
                  <a:lumOff val="40000"/>
                </a:schemeClr>
              </a:solidFill>
            </a:endParaRPr>
          </a:p>
          <a:p>
            <a:endParaRPr lang="en-US" sz="2000" dirty="0" smtClean="0">
              <a:solidFill>
                <a:schemeClr val="accent4">
                  <a:lumMod val="60000"/>
                  <a:lumOff val="40000"/>
                </a:schemeClr>
              </a:solidFill>
            </a:endParaRPr>
          </a:p>
          <a:p>
            <a:endParaRPr lang="en-US" sz="2000" dirty="0">
              <a:solidFill>
                <a:schemeClr val="accent4">
                  <a:lumMod val="60000"/>
                  <a:lumOff val="40000"/>
                </a:schemeClr>
              </a:solidFill>
            </a:endParaRPr>
          </a:p>
          <a:p>
            <a:endParaRPr lang="en-US" sz="2000" dirty="0" smtClean="0">
              <a:solidFill>
                <a:schemeClr val="accent4">
                  <a:lumMod val="60000"/>
                  <a:lumOff val="40000"/>
                </a:schemeClr>
              </a:solidFill>
            </a:endParaRP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616" y="1495857"/>
            <a:ext cx="3048000"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42709" y="1739178"/>
            <a:ext cx="3048000" cy="270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62299" y="3276599"/>
            <a:ext cx="2324101" cy="1590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55245591"/>
      </p:ext>
    </p:extLst>
  </p:cSld>
  <p:clrMapOvr>
    <a:masterClrMapping/>
  </p:clrMapOvr>
  <mc:AlternateContent xmlns:mc="http://schemas.openxmlformats.org/markup-compatibility/2006">
    <mc:Choice xmlns:p14="http://schemas.microsoft.com/office/powerpoint/2010/main" Requires="p14">
      <p:transition spd="slow" p14:dur="2000">
        <p14:ferris dir="l"/>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F491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effectStyle>
        <a:effectStyle>
          <a:effectLst>
            <a:outerShdw blurRad="57150" dist="38100" dir="5400000" algn="ctr" rotWithShape="0">
              <a:schemeClr val="phClr">
                <a:shade val="9000"/>
                <a:alpha val="48000"/>
                <a:satMod val="105000"/>
              </a:schemeClr>
            </a:outerShdw>
          </a:effectLst>
          <a:scene3d>
            <a:camera prst="orthographicFront">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254</TotalTime>
  <Words>417</Words>
  <Application>Microsoft Office PowerPoint</Application>
  <PresentationFormat>On-screen Show (4:3)</PresentationFormat>
  <Paragraphs>54</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Flow</vt:lpstr>
      <vt:lpstr>PowerPoint Presentation</vt:lpstr>
      <vt:lpstr>                   What</vt:lpstr>
      <vt:lpstr>Cause</vt:lpstr>
      <vt:lpstr>Time Span</vt:lpstr>
      <vt:lpstr>When</vt:lpstr>
      <vt:lpstr>Damages</vt:lpstr>
      <vt:lpstr>Interesting Stuff</vt:lpstr>
      <vt:lpstr>Photo Slide</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 Niño and la Niña</dc:title>
  <dc:creator>Haywood County Schools</dc:creator>
  <cp:lastModifiedBy>Haywood County Schools</cp:lastModifiedBy>
  <cp:revision>24</cp:revision>
  <dcterms:created xsi:type="dcterms:W3CDTF">2013-05-02T14:58:41Z</dcterms:created>
  <dcterms:modified xsi:type="dcterms:W3CDTF">2013-05-06T18:08:30Z</dcterms:modified>
</cp:coreProperties>
</file>